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iago.berka\Desktop\Dashboard%20Economia%20v5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iago.berka\Desktop\Dashboard%20Economia%20v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hiago.berka\Desktop\Dashboard%20Economia%20v5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57150" cap="rnd">
              <a:solidFill>
                <a:schemeClr val="tx1"/>
              </a:solidFill>
              <a:prstDash val="solid"/>
              <a:round/>
            </a:ln>
            <a:effectLst/>
          </c:spPr>
          <c:marker>
            <c:symbol val="none"/>
          </c:marker>
          <c:dLbls>
            <c:dLbl>
              <c:idx val="1"/>
              <c:layout>
                <c:manualLayout>
                  <c:x val="-5.9811613354269814E-2"/>
                  <c:y val="2.9884441528142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8637459601773643E-2"/>
                  <c:y val="3.45140711577718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4.6572843983014152E-2"/>
                  <c:y val="-7.19674103237095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37651581303244"/>
                  <c:y val="-3.49303732866724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8211252291661823E-4"/>
                  <c:y val="-8.697272105482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'Análise Emprego SP Super'!$BQ$12:$BQ$20</c:f>
              <c:numCache>
                <c:formatCode>General</c:formatCode>
                <c:ptCount val="9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</c:numCache>
            </c:numRef>
          </c:cat>
          <c:val>
            <c:numRef>
              <c:f>'Análise Emprego SP Super'!$BV$12:$BV$20</c:f>
              <c:numCache>
                <c:formatCode>#,##0</c:formatCode>
                <c:ptCount val="9"/>
                <c:pt idx="0">
                  <c:v>25631</c:v>
                </c:pt>
                <c:pt idx="1">
                  <c:v>14370</c:v>
                </c:pt>
                <c:pt idx="2">
                  <c:v>20955</c:v>
                </c:pt>
                <c:pt idx="3">
                  <c:v>14645</c:v>
                </c:pt>
                <c:pt idx="4">
                  <c:v>18972</c:v>
                </c:pt>
                <c:pt idx="5">
                  <c:v>1434</c:v>
                </c:pt>
                <c:pt idx="6">
                  <c:v>3992</c:v>
                </c:pt>
                <c:pt idx="7">
                  <c:v>8592</c:v>
                </c:pt>
                <c:pt idx="8">
                  <c:v>5133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1398596832"/>
        <c:axId val="-1398594112"/>
      </c:lineChart>
      <c:catAx>
        <c:axId val="-1398596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98594112"/>
        <c:crosses val="autoZero"/>
        <c:auto val="1"/>
        <c:lblAlgn val="ctr"/>
        <c:lblOffset val="100"/>
        <c:noMultiLvlLbl val="0"/>
      </c:catAx>
      <c:valAx>
        <c:axId val="-139859411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-13985968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971955813893733E-2"/>
          <c:y val="0.31037155049343357"/>
          <c:w val="0.95045180766799764"/>
          <c:h val="0.32087279281679193"/>
        </c:manualLayout>
      </c:layout>
      <c:lineChart>
        <c:grouping val="standard"/>
        <c:varyColors val="0"/>
        <c:ser>
          <c:idx val="0"/>
          <c:order val="0"/>
          <c:tx>
            <c:strRef>
              <c:f>IVS!$BM$7</c:f>
              <c:strCache>
                <c:ptCount val="1"/>
                <c:pt idx="0">
                  <c:v>Mesmas Lojas</c:v>
                </c:pt>
              </c:strCache>
            </c:strRef>
          </c:tx>
          <c:spPr>
            <a:ln w="41275" cap="rnd">
              <a:solidFill>
                <a:schemeClr val="tx1"/>
              </a:solidFill>
              <a:bevel/>
            </a:ln>
            <a:effectLst/>
          </c:spPr>
          <c:marker>
            <c:symbol val="circle"/>
            <c:size val="7"/>
            <c:spPr>
              <a:solidFill>
                <a:schemeClr val="bg1"/>
              </a:solidFill>
              <a:ln w="25400" cap="rnd">
                <a:solidFill>
                  <a:schemeClr val="tx1"/>
                </a:solidFill>
                <a:bevel/>
              </a:ln>
              <a:effectLst/>
            </c:spPr>
          </c:marker>
          <c:dLbls>
            <c:dLbl>
              <c:idx val="0"/>
              <c:layout>
                <c:manualLayout>
                  <c:x val="-5.7587127151698864E-2"/>
                  <c:y val="6.1678962010350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7.6326398686158814E-2"/>
                  <c:y val="-6.4280163449725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536607386057695E-2"/>
                  <c:y val="-6.4279968759920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8.5527436480932292E-2"/>
                  <c:y val="5.93199339385648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4915062905850981E-2"/>
                  <c:y val="-3.21245006748558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6.4973116048692492E-2"/>
                  <c:y val="5.717367246830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6.5835542723861856E-2"/>
                  <c:y val="-5.11543669263831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3.607628634526501E-2"/>
                  <c:y val="-6.42799687599207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7.1250988219981048E-2"/>
                  <c:y val="7.76018609293489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5.4886502116210406E-2"/>
                  <c:y val="-6.89506498246621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7.2120403412143319E-2"/>
                  <c:y val="4.78214559549349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6.8070339423534909E-2"/>
                  <c:y val="6.4121020951023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IVS!$BO$4:$CB$4</c:f>
              <c:numCache>
                <c:formatCode>[$-416]mmm\-yy;@</c:formatCode>
                <c:ptCount val="14"/>
                <c:pt idx="0">
                  <c:v>43040</c:v>
                </c:pt>
                <c:pt idx="1">
                  <c:v>43070</c:v>
                </c:pt>
                <c:pt idx="2">
                  <c:v>43101</c:v>
                </c:pt>
                <c:pt idx="3">
                  <c:v>43132</c:v>
                </c:pt>
                <c:pt idx="4">
                  <c:v>43160</c:v>
                </c:pt>
                <c:pt idx="5">
                  <c:v>43191</c:v>
                </c:pt>
                <c:pt idx="6" formatCode="m/d/yyyy">
                  <c:v>43221</c:v>
                </c:pt>
                <c:pt idx="7" formatCode="m/d/yyyy">
                  <c:v>43252</c:v>
                </c:pt>
                <c:pt idx="8" formatCode="m/d/yyyy">
                  <c:v>43282</c:v>
                </c:pt>
                <c:pt idx="9" formatCode="m/d/yyyy">
                  <c:v>43313</c:v>
                </c:pt>
                <c:pt idx="10" formatCode="m/d/yyyy">
                  <c:v>43344</c:v>
                </c:pt>
                <c:pt idx="11" formatCode="m/d/yyyy">
                  <c:v>43374</c:v>
                </c:pt>
                <c:pt idx="12" formatCode="m/d/yyyy">
                  <c:v>43405</c:v>
                </c:pt>
                <c:pt idx="13" formatCode="m/d/yyyy">
                  <c:v>43435</c:v>
                </c:pt>
              </c:numCache>
            </c:numRef>
          </c:cat>
          <c:val>
            <c:numRef>
              <c:f>IVS!$BO$6:$CB$6</c:f>
              <c:numCache>
                <c:formatCode>0.00%</c:formatCode>
                <c:ptCount val="14"/>
                <c:pt idx="0">
                  <c:v>1.7141802823384955E-2</c:v>
                </c:pt>
                <c:pt idx="1">
                  <c:v>2.0822289882057587E-2</c:v>
                </c:pt>
                <c:pt idx="2">
                  <c:v>3.4336221645446585E-2</c:v>
                </c:pt>
                <c:pt idx="3">
                  <c:v>2.037152148198329E-2</c:v>
                </c:pt>
                <c:pt idx="4">
                  <c:v>5.2482929398124822E-2</c:v>
                </c:pt>
                <c:pt idx="5">
                  <c:v>2.9417920445190315E-2</c:v>
                </c:pt>
                <c:pt idx="6">
                  <c:v>3.8814113201847578E-2</c:v>
                </c:pt>
                <c:pt idx="7">
                  <c:v>3.3931780591458072E-2</c:v>
                </c:pt>
                <c:pt idx="8">
                  <c:v>2.9611605622440917E-2</c:v>
                </c:pt>
                <c:pt idx="9">
                  <c:v>2.7971669288837209E-2</c:v>
                </c:pt>
                <c:pt idx="10">
                  <c:v>2.3526153291430374E-2</c:v>
                </c:pt>
                <c:pt idx="11">
                  <c:v>2.3766018150306767E-2</c:v>
                </c:pt>
                <c:pt idx="12">
                  <c:v>2.4758258002161249E-2</c:v>
                </c:pt>
                <c:pt idx="13">
                  <c:v>2.3246821478968727E-2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78546288"/>
        <c:axId val="-1378550096"/>
      </c:lineChart>
      <c:dateAx>
        <c:axId val="-1378546288"/>
        <c:scaling>
          <c:orientation val="minMax"/>
        </c:scaling>
        <c:delete val="0"/>
        <c:axPos val="b"/>
        <c:numFmt formatCode="[$-416]mmm\-yy;@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78550096"/>
        <c:crosses val="autoZero"/>
        <c:auto val="1"/>
        <c:lblOffset val="100"/>
        <c:baseTimeUnit val="months"/>
      </c:dateAx>
      <c:valAx>
        <c:axId val="-1378550096"/>
        <c:scaling>
          <c:orientation val="minMax"/>
        </c:scaling>
        <c:delete val="1"/>
        <c:axPos val="l"/>
        <c:numFmt formatCode="0%" sourceLinked="0"/>
        <c:majorTickMark val="none"/>
        <c:minorTickMark val="none"/>
        <c:tickLblPos val="nextTo"/>
        <c:crossAx val="-1378546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8.4719853562490371E-2"/>
          <c:y val="4.1008600181716502E-2"/>
          <c:w val="0.69780413198825575"/>
          <c:h val="6.71110132079750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579516407547033"/>
          <c:w val="0.99130189494582921"/>
          <c:h val="0.686765488375600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'Análise Emprego SP Super'!$BQ$62:$BQ$67</c:f>
              <c:strCache>
                <c:ptCount val="5"/>
                <c:pt idx="0">
                  <c:v>Todos Setores  Brasil</c:v>
                </c:pt>
                <c:pt idx="1">
                  <c:v>Varejo Brasil</c:v>
                </c:pt>
                <c:pt idx="2">
                  <c:v>Super e Hiper SP</c:v>
                </c:pt>
                <c:pt idx="3">
                  <c:v>Mini e mercearia SP</c:v>
                </c:pt>
                <c:pt idx="4">
                  <c:v>Atacado/Atacarejo SP</c:v>
                </c:pt>
              </c:strCache>
            </c:strRef>
          </c:cat>
          <c:val>
            <c:numRef>
              <c:f>'Análise Emprego SP Super'!$BR$62:$BR$66</c:f>
              <c:numCache>
                <c:formatCode>0.0%</c:formatCode>
                <c:ptCount val="5"/>
                <c:pt idx="0">
                  <c:v>0.1031</c:v>
                </c:pt>
                <c:pt idx="1">
                  <c:v>0.13420000000000001</c:v>
                </c:pt>
                <c:pt idx="2">
                  <c:v>0.19989999999999999</c:v>
                </c:pt>
                <c:pt idx="3">
                  <c:v>0.1394</c:v>
                </c:pt>
                <c:pt idx="4">
                  <c:v>0.14649999999999999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1392231328"/>
        <c:axId val="-1392235136"/>
      </c:barChart>
      <c:catAx>
        <c:axId val="-139223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-1392235136"/>
        <c:crosses val="autoZero"/>
        <c:auto val="1"/>
        <c:lblAlgn val="ctr"/>
        <c:lblOffset val="100"/>
        <c:noMultiLvlLbl val="0"/>
      </c:catAx>
      <c:valAx>
        <c:axId val="-1392235136"/>
        <c:scaling>
          <c:orientation val="minMax"/>
        </c:scaling>
        <c:delete val="1"/>
        <c:axPos val="l"/>
        <c:numFmt formatCode="0.0%" sourceLinked="1"/>
        <c:majorTickMark val="none"/>
        <c:minorTickMark val="none"/>
        <c:tickLblPos val="nextTo"/>
        <c:crossAx val="-139223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3774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3052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78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882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0232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692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913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175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1299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8456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3320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38BAF-07E2-46C7-BF3D-8095D036BEFB}" type="datetimeFigureOut">
              <a:rPr lang="pt-BR" smtClean="0"/>
              <a:t>06/02/2019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84D7-7853-4D38-A18C-6EB65174B19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10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001683" y="100242"/>
            <a:ext cx="9396000" cy="673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6" name="Retângulo 5"/>
          <p:cNvSpPr/>
          <p:nvPr/>
        </p:nvSpPr>
        <p:spPr>
          <a:xfrm>
            <a:off x="5661166" y="100241"/>
            <a:ext cx="154547" cy="673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002523" y="3660965"/>
            <a:ext cx="9396000" cy="193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100">
              <a:solidFill>
                <a:schemeClr val="accent1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1002522" y="90798"/>
            <a:ext cx="9396000" cy="6788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26" name="Picture 2" descr="Resultado de imagem para apa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826" y="142098"/>
            <a:ext cx="2281705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aixaDeTexto 4"/>
          <p:cNvSpPr txBox="1"/>
          <p:nvPr/>
        </p:nvSpPr>
        <p:spPr>
          <a:xfrm>
            <a:off x="3340951" y="374349"/>
            <a:ext cx="608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Resumão</a:t>
            </a:r>
            <a:r>
              <a:rPr lang="pt-B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Setor - </a:t>
            </a:r>
            <a:r>
              <a:rPr lang="pt-BR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Janeiro/2019</a:t>
            </a:r>
            <a:endParaRPr lang="pt-BR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1000375" y="6630472"/>
            <a:ext cx="9396000" cy="19318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/>
          <p:cNvSpPr txBox="1"/>
          <p:nvPr/>
        </p:nvSpPr>
        <p:spPr>
          <a:xfrm>
            <a:off x="5776167" y="748795"/>
            <a:ext cx="461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Vendas Reais Mesmas </a:t>
            </a:r>
            <a:r>
              <a:rPr lang="pt-BR" b="1" dirty="0" smtClean="0">
                <a:solidFill>
                  <a:schemeClr val="bg1"/>
                </a:solidFill>
              </a:rPr>
              <a:t>Lojas – 2018 x 2017  </a:t>
            </a:r>
            <a:endParaRPr lang="pt-BR" b="1" dirty="0" smtClean="0">
              <a:solidFill>
                <a:schemeClr val="bg1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5777315" y="3863104"/>
            <a:ext cx="47443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Inflação dos Supermercados – </a:t>
            </a:r>
            <a:r>
              <a:rPr lang="pt-BR" b="1" dirty="0" err="1" smtClean="0">
                <a:solidFill>
                  <a:schemeClr val="bg1"/>
                </a:solidFill>
              </a:rPr>
              <a:t>jan</a:t>
            </a:r>
            <a:r>
              <a:rPr lang="pt-BR" b="1" dirty="0" smtClean="0">
                <a:solidFill>
                  <a:schemeClr val="bg1"/>
                </a:solidFill>
              </a:rPr>
              <a:t>/2019</a:t>
            </a:r>
            <a:endParaRPr lang="pt-BR" b="1" dirty="0">
              <a:solidFill>
                <a:schemeClr val="bg1"/>
              </a:solidFill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5749957" y="6574967"/>
            <a:ext cx="4296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>
                <a:solidFill>
                  <a:schemeClr val="bg1"/>
                </a:solidFill>
              </a:rPr>
              <a:t>Fonte: IPS APAS/FIPE</a:t>
            </a:r>
            <a:endParaRPr lang="pt-BR" sz="1100" b="1" dirty="0">
              <a:solidFill>
                <a:schemeClr val="bg1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963537" y="3614241"/>
            <a:ext cx="4296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>
                <a:solidFill>
                  <a:schemeClr val="bg1"/>
                </a:solidFill>
              </a:rPr>
              <a:t>Fonte: CAGED – CNAES Mini, </a:t>
            </a:r>
            <a:r>
              <a:rPr lang="pt-BR" sz="1100" b="1" dirty="0" err="1" smtClean="0">
                <a:solidFill>
                  <a:schemeClr val="bg1"/>
                </a:solidFill>
              </a:rPr>
              <a:t>Super</a:t>
            </a:r>
            <a:r>
              <a:rPr lang="pt-BR" sz="1100" b="1" dirty="0" smtClean="0">
                <a:solidFill>
                  <a:schemeClr val="bg1"/>
                </a:solidFill>
              </a:rPr>
              <a:t>, </a:t>
            </a:r>
            <a:r>
              <a:rPr lang="pt-BR" sz="1100" b="1" dirty="0" err="1" smtClean="0">
                <a:solidFill>
                  <a:schemeClr val="bg1"/>
                </a:solidFill>
              </a:rPr>
              <a:t>Hiper</a:t>
            </a:r>
            <a:r>
              <a:rPr lang="pt-BR" sz="1100" b="1" dirty="0" smtClean="0">
                <a:solidFill>
                  <a:schemeClr val="bg1"/>
                </a:solidFill>
              </a:rPr>
              <a:t>, Atacado e </a:t>
            </a:r>
            <a:r>
              <a:rPr lang="pt-BR" sz="1100" b="1" dirty="0" err="1" smtClean="0">
                <a:solidFill>
                  <a:schemeClr val="bg1"/>
                </a:solidFill>
              </a:rPr>
              <a:t>Hortifruti</a:t>
            </a:r>
            <a:endParaRPr lang="pt-BR" sz="1100" b="1" dirty="0">
              <a:solidFill>
                <a:schemeClr val="bg1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777315" y="3593053"/>
            <a:ext cx="4296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 smtClean="0">
                <a:solidFill>
                  <a:schemeClr val="bg1"/>
                </a:solidFill>
              </a:rPr>
              <a:t>Fonte: Índice de Vendas de São Paulo/APAS. Deflacionado pelo IPS</a:t>
            </a:r>
            <a:endParaRPr lang="pt-BR" sz="1100" b="1" dirty="0">
              <a:solidFill>
                <a:schemeClr val="bg1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999067" y="6614694"/>
            <a:ext cx="4296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100" b="1" dirty="0">
                <a:solidFill>
                  <a:schemeClr val="bg1"/>
                </a:solidFill>
              </a:rPr>
              <a:t>Fonte: </a:t>
            </a:r>
            <a:r>
              <a:rPr lang="pt-BR" sz="1100" b="1" dirty="0">
                <a:solidFill>
                  <a:schemeClr val="bg1"/>
                </a:solidFill>
              </a:rPr>
              <a:t>CAGED – CNAES Mini, </a:t>
            </a:r>
            <a:r>
              <a:rPr lang="pt-BR" sz="1100" b="1" dirty="0" err="1">
                <a:solidFill>
                  <a:schemeClr val="bg1"/>
                </a:solidFill>
              </a:rPr>
              <a:t>Super</a:t>
            </a:r>
            <a:r>
              <a:rPr lang="pt-BR" sz="1100" b="1" dirty="0">
                <a:solidFill>
                  <a:schemeClr val="bg1"/>
                </a:solidFill>
              </a:rPr>
              <a:t>, </a:t>
            </a:r>
            <a:r>
              <a:rPr lang="pt-BR" sz="1100" b="1" dirty="0" err="1">
                <a:solidFill>
                  <a:schemeClr val="bg1"/>
                </a:solidFill>
              </a:rPr>
              <a:t>Hiper</a:t>
            </a:r>
            <a:r>
              <a:rPr lang="pt-BR" sz="1100" b="1" dirty="0">
                <a:solidFill>
                  <a:schemeClr val="bg1"/>
                </a:solidFill>
              </a:rPr>
              <a:t>, Atacado e </a:t>
            </a:r>
            <a:r>
              <a:rPr lang="pt-BR" sz="1100" b="1" dirty="0" err="1">
                <a:solidFill>
                  <a:schemeClr val="bg1"/>
                </a:solidFill>
              </a:rPr>
              <a:t>Hortifruti</a:t>
            </a:r>
            <a:endParaRPr lang="pt-BR" sz="1100" b="1" dirty="0">
              <a:solidFill>
                <a:schemeClr val="bg1"/>
              </a:solidFill>
            </a:endParaRPr>
          </a:p>
        </p:txBody>
      </p:sp>
      <p:graphicFrame>
        <p:nvGraphicFramePr>
          <p:cNvPr id="27" name="Gráfico 2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8937758"/>
              </p:ext>
            </p:extLst>
          </p:nvPr>
        </p:nvGraphicFramePr>
        <p:xfrm>
          <a:off x="1011145" y="1596771"/>
          <a:ext cx="4600414" cy="2042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CaixaDeTexto 28"/>
          <p:cNvSpPr txBox="1"/>
          <p:nvPr/>
        </p:nvSpPr>
        <p:spPr>
          <a:xfrm>
            <a:off x="985180" y="711969"/>
            <a:ext cx="46184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Geração Empregos Formais – Varejo Alimentar Paulista</a:t>
            </a:r>
            <a:endParaRPr lang="pt-BR" b="1" dirty="0" smtClean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5873213" y="4262643"/>
            <a:ext cx="42236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 smtClean="0">
                <a:solidFill>
                  <a:schemeClr val="bg2">
                    <a:lumMod val="90000"/>
                  </a:schemeClr>
                </a:solidFill>
              </a:rPr>
              <a:t>Indice</a:t>
            </a:r>
            <a:r>
              <a:rPr lang="pt-BR" b="1" dirty="0" smtClean="0">
                <a:solidFill>
                  <a:schemeClr val="bg2">
                    <a:lumMod val="90000"/>
                  </a:schemeClr>
                </a:solidFill>
              </a:rPr>
              <a:t> Geral: 1,01%</a:t>
            </a:r>
          </a:p>
          <a:p>
            <a:endParaRPr lang="pt-BR" dirty="0"/>
          </a:p>
          <a:p>
            <a:r>
              <a:rPr lang="pt-BR" b="1" u="sng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Maiores aumentos – Seleção APAS</a:t>
            </a:r>
          </a:p>
          <a:p>
            <a:r>
              <a:rPr lang="pt-B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Feijão: +15,8%</a:t>
            </a:r>
          </a:p>
          <a:p>
            <a:r>
              <a:rPr lang="pt-B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Empanado de Frango:  +4,2%</a:t>
            </a:r>
          </a:p>
          <a:p>
            <a:r>
              <a:rPr lang="pt-B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Sorvete: +7,5%</a:t>
            </a:r>
          </a:p>
          <a:p>
            <a:r>
              <a:rPr lang="pt-B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Bacalhau: +5,2%	</a:t>
            </a:r>
          </a:p>
          <a:p>
            <a:r>
              <a:rPr lang="pt-BR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Batata: +12,4%</a:t>
            </a:r>
            <a:endParaRPr lang="pt-BR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30" name="Gráfico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82565351"/>
              </p:ext>
            </p:extLst>
          </p:nvPr>
        </p:nvGraphicFramePr>
        <p:xfrm>
          <a:off x="5815714" y="1271216"/>
          <a:ext cx="4578940" cy="2312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3" name="Gráfico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3743718"/>
              </p:ext>
            </p:extLst>
          </p:nvPr>
        </p:nvGraphicFramePr>
        <p:xfrm>
          <a:off x="985180" y="4175256"/>
          <a:ext cx="4718499" cy="238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6" name="CaixaDeTexto 35"/>
          <p:cNvSpPr txBox="1"/>
          <p:nvPr/>
        </p:nvSpPr>
        <p:spPr>
          <a:xfrm>
            <a:off x="969044" y="3830282"/>
            <a:ext cx="4618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Admitidos por 1º emprego / Total Admitidos</a:t>
            </a:r>
            <a:endParaRPr lang="pt-BR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5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972</TotalTime>
  <Words>125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Company>apas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Berka</dc:creator>
  <cp:lastModifiedBy>Thiago Berka</cp:lastModifiedBy>
  <cp:revision>48</cp:revision>
  <dcterms:created xsi:type="dcterms:W3CDTF">2018-04-27T16:55:17Z</dcterms:created>
  <dcterms:modified xsi:type="dcterms:W3CDTF">2019-02-06T16:51:37Z</dcterms:modified>
</cp:coreProperties>
</file>